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297" r:id="rId3"/>
    <p:sldId id="29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73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8" r:id="rId22"/>
    <p:sldId id="274" r:id="rId23"/>
    <p:sldId id="275" r:id="rId24"/>
    <p:sldId id="276" r:id="rId25"/>
    <p:sldId id="283" r:id="rId26"/>
    <p:sldId id="277" r:id="rId27"/>
    <p:sldId id="279" r:id="rId28"/>
    <p:sldId id="280" r:id="rId29"/>
    <p:sldId id="281" r:id="rId30"/>
    <p:sldId id="282" r:id="rId31"/>
    <p:sldId id="284" r:id="rId32"/>
    <p:sldId id="285" r:id="rId33"/>
    <p:sldId id="286" r:id="rId34"/>
    <p:sldId id="292" r:id="rId35"/>
    <p:sldId id="293" r:id="rId36"/>
    <p:sldId id="288" r:id="rId37"/>
    <p:sldId id="289" r:id="rId38"/>
    <p:sldId id="294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09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A7DE0-235A-48C2-AD0D-B3F3F7787CA3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431F0-8E58-4671-8231-4CC6A76F80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92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A7DE0-235A-48C2-AD0D-B3F3F7787CA3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431F0-8E58-4671-8231-4CC6A76F80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584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A7DE0-235A-48C2-AD0D-B3F3F7787CA3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431F0-8E58-4671-8231-4CC6A76F80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833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A7DE0-235A-48C2-AD0D-B3F3F7787CA3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431F0-8E58-4671-8231-4CC6A76F80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658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A7DE0-235A-48C2-AD0D-B3F3F7787CA3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431F0-8E58-4671-8231-4CC6A76F80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842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A7DE0-235A-48C2-AD0D-B3F3F7787CA3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431F0-8E58-4671-8231-4CC6A76F80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928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A7DE0-235A-48C2-AD0D-B3F3F7787CA3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431F0-8E58-4671-8231-4CC6A76F80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252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A7DE0-235A-48C2-AD0D-B3F3F7787CA3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431F0-8E58-4671-8231-4CC6A76F80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591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A7DE0-235A-48C2-AD0D-B3F3F7787CA3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431F0-8E58-4671-8231-4CC6A76F80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928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A7DE0-235A-48C2-AD0D-B3F3F7787CA3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431F0-8E58-4671-8231-4CC6A76F80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177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A7DE0-235A-48C2-AD0D-B3F3F7787CA3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431F0-8E58-4671-8231-4CC6A76F80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675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A7DE0-235A-48C2-AD0D-B3F3F7787CA3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431F0-8E58-4671-8231-4CC6A76F80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93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58596"/>
            <a:ext cx="9036496" cy="5506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403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76672"/>
            <a:ext cx="511256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/>
              <a:t>Массаж </a:t>
            </a:r>
          </a:p>
          <a:p>
            <a:r>
              <a:rPr lang="ru-RU" sz="3200" dirty="0" smtClean="0"/>
              <a:t>Применяют </a:t>
            </a:r>
            <a:r>
              <a:rPr lang="ru-RU" sz="3200" dirty="0"/>
              <a:t>массаж с использованием приема поглаживания, растирания, разминания спины, поясницы, живота, нижних конечностей, исключая приёмы прерывистой вибрации. </a:t>
            </a:r>
            <a:endParaRPr lang="ru-RU" sz="3200" dirty="0" smtClean="0"/>
          </a:p>
          <a:p>
            <a:r>
              <a:rPr lang="ru-RU" sz="3200" dirty="0" smtClean="0"/>
              <a:t>Время </a:t>
            </a:r>
            <a:r>
              <a:rPr lang="ru-RU" sz="3200" dirty="0"/>
              <a:t>– 10 мин</a:t>
            </a:r>
            <a:r>
              <a:rPr lang="ru-RU" sz="3200" dirty="0" smtClean="0"/>
              <a:t>.,</a:t>
            </a:r>
          </a:p>
          <a:p>
            <a:r>
              <a:rPr lang="ru-RU" sz="3200" dirty="0" smtClean="0"/>
              <a:t>на </a:t>
            </a:r>
            <a:r>
              <a:rPr lang="ru-RU" sz="3200" dirty="0"/>
              <a:t>курс 10-15 процедур.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12776"/>
            <a:ext cx="3888432" cy="4055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57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996951"/>
            <a:ext cx="4680520" cy="33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7396" y="289679"/>
            <a:ext cx="866709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Физиотерапевтические процедуры </a:t>
            </a:r>
            <a:endParaRPr lang="ru-RU" sz="3200" b="1" dirty="0" smtClean="0"/>
          </a:p>
          <a:p>
            <a:r>
              <a:rPr lang="ru-RU" sz="2000" dirty="0" smtClean="0"/>
              <a:t>направлены </a:t>
            </a:r>
            <a:r>
              <a:rPr lang="ru-RU" sz="2000" dirty="0"/>
              <a:t>на ликвидацию воспаления, десенсибилизацию, снижение сопротивления сосудов почек и улучшение кровоснабжения: </a:t>
            </a:r>
          </a:p>
          <a:p>
            <a:pPr>
              <a:tabLst>
                <a:tab pos="182563" algn="l"/>
                <a:tab pos="263525" algn="l"/>
              </a:tabLst>
            </a:pPr>
            <a:r>
              <a:rPr lang="ru-RU" sz="2000" dirty="0"/>
              <a:t>1)	УВЧ на область почек в течение 3-х недель в олиготермической дозе</a:t>
            </a:r>
          </a:p>
          <a:p>
            <a:pPr>
              <a:tabLst>
                <a:tab pos="182563" algn="l"/>
                <a:tab pos="263525" algn="l"/>
              </a:tabLst>
            </a:pPr>
            <a:r>
              <a:rPr lang="ru-RU" sz="2000" dirty="0"/>
              <a:t>2)	Микроволновая терапия </a:t>
            </a:r>
          </a:p>
          <a:p>
            <a:r>
              <a:rPr lang="ru-RU" sz="2000" dirty="0"/>
              <a:t>На курс 8-10 процедур. Данные методы оказывают противовоспалительное десенсибилизирующее действие. </a:t>
            </a:r>
          </a:p>
        </p:txBody>
      </p:sp>
    </p:spTree>
    <p:extLst>
      <p:ext uri="{BB962C8B-B14F-4D97-AF65-F5344CB8AC3E}">
        <p14:creationId xmlns:p14="http://schemas.microsoft.com/office/powerpoint/2010/main" val="322743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780928"/>
            <a:ext cx="5461125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3888432" cy="260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45134" y="974983"/>
            <a:ext cx="324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Ультразвуковая терапия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59729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88640"/>
            <a:ext cx="8686439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701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545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984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01" y="1000884"/>
            <a:ext cx="7663499" cy="5740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03099"/>
            <a:ext cx="1405568" cy="1641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54" y="203098"/>
            <a:ext cx="1590646" cy="1850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7704" y="260648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Светолечебная процедура лампой «Соллюкс»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5309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452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372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08510"/>
            <a:ext cx="8640960" cy="646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04" y="3140968"/>
            <a:ext cx="1636221" cy="349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894" y="3140968"/>
            <a:ext cx="1620671" cy="349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70" y="3140968"/>
            <a:ext cx="1281390" cy="349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125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19572"/>
            <a:ext cx="8745698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893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514" y="2286530"/>
            <a:ext cx="6609878" cy="4382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332656"/>
            <a:ext cx="84969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/>
              <a:t>Грязелечение.</a:t>
            </a:r>
            <a:r>
              <a:rPr lang="ru-RU" sz="3200" dirty="0"/>
              <a:t> </a:t>
            </a:r>
            <a:r>
              <a:rPr lang="ru-RU" sz="2000" dirty="0"/>
              <a:t>Используют иловые и торфяные лечебные грязи на поясничную область в виде аппликаций с температурой до +40 градусов по 15 минут на курс 8-10 процедур. Грязевые аппликации раздражают рецепторы, улучшают почечный кровоток и повышают диурез, оказывают противовоспалительное десенсибилизирующее действие.</a:t>
            </a:r>
          </a:p>
        </p:txBody>
      </p:sp>
    </p:spTree>
    <p:extLst>
      <p:ext uri="{BB962C8B-B14F-4D97-AF65-F5344CB8AC3E}">
        <p14:creationId xmlns:p14="http://schemas.microsoft.com/office/powerpoint/2010/main" val="181358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1253366"/>
            <a:ext cx="8928992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</a:rPr>
              <a:t>Пояснительная записка</a:t>
            </a:r>
            <a:endParaRPr lang="ru-RU" sz="1100" dirty="0">
              <a:latin typeface="Times New Roman"/>
              <a:ea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</a:rPr>
              <a:t> </a:t>
            </a:r>
            <a:endParaRPr lang="ru-RU" sz="1100" dirty="0">
              <a:latin typeface="Times New Roman"/>
              <a:ea typeface="Times New Roman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</a:rPr>
              <a:t>Дидактический материал по теме «Сестринская деятельность и сестринский процесс в реабилитации пациентов с заболеваниями мочевыделительной системы» предназначен для студентов IV курсов, обучающихся по специальности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34.02.01 «Сестринское дело».</a:t>
            </a:r>
            <a:endParaRPr lang="ru-RU" sz="1100" dirty="0">
              <a:latin typeface="Times New Roman"/>
              <a:ea typeface="Times New Roman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Данную разработку </a:t>
            </a:r>
            <a:r>
              <a:rPr lang="ru-RU" dirty="0">
                <a:latin typeface="Times New Roman"/>
                <a:ea typeface="Calibri"/>
              </a:rPr>
              <a:t>можно использовать для изучения студентами нового материала на занятиях и для самостоятельной работы. </a:t>
            </a:r>
            <a:endParaRPr lang="ru-RU" sz="1100" dirty="0">
              <a:latin typeface="Times New Roman"/>
              <a:ea typeface="Times New Roman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</a:rPr>
              <a:t>Дидактический материал содержит слайды презентации для сопровождения лекции. </a:t>
            </a:r>
            <a:endParaRPr lang="ru-RU" sz="11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075991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7129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 </a:t>
            </a:r>
            <a:r>
              <a:rPr lang="ru-RU" sz="4000" b="1" dirty="0"/>
              <a:t>Пиелонефрит </a:t>
            </a:r>
            <a:r>
              <a:rPr lang="ru-RU" dirty="0"/>
              <a:t>– инфекционное заболевание, которое характеризуется воспалением почечных лоханок. Самой частой причиной возникновения заболевания является кишечная палочка. Развитию болезни способствует также мочекаменная болезнь, беременность, заболевания предстательной железы, аномалии мочевыводящих путей, сахарный диабет.</a:t>
            </a:r>
          </a:p>
        </p:txBody>
      </p:sp>
      <p:pic>
        <p:nvPicPr>
          <p:cNvPr id="10242" name="Picture 2" descr="C:\Users\Воскобойникова_НИ\Desktop\АНАСТАСИЯ\Рисунок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97599"/>
            <a:ext cx="5904656" cy="474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06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88640"/>
            <a:ext cx="8795263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800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340313"/>
            <a:ext cx="8640960" cy="589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32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Лечебная физкультура при пиелонефрите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</a:t>
            </a: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endParaRPr lang="ru-RU" sz="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Физическими упражнениями рекомендуется заниматься после стихания обострения: прекращения резких болей и снижения лихорадки.</a:t>
            </a:r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Задачи ЛФК:</a:t>
            </a:r>
            <a:r>
              <a:rPr lang="ru-RU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нормализовать кровообращение в почках, улучшить обменные процессы, улучшить отток мочи, нормализовать артериальное давление, повысить сопротивляемость организма и сохранить нормальную физическую работоспособность.</a:t>
            </a:r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Противопоказаниями к применению ЛФК  </a:t>
            </a: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служат тяжелое состояние больного, сильная боль при выполнении физических упражнений, а также вероятность возникновения внутреннего кровотечения.</a:t>
            </a:r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4631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88640"/>
            <a:ext cx="8686439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397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12968" cy="653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584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532993"/>
            <a:ext cx="892899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Массаж</a:t>
            </a:r>
            <a:endParaRPr lang="ru-RU" sz="3600" b="1" dirty="0">
              <a:solidFill>
                <a:srgbClr val="002060"/>
              </a:solidFill>
            </a:endParaRPr>
          </a:p>
          <a:p>
            <a:r>
              <a:rPr lang="ru-RU" sz="3600" dirty="0">
                <a:solidFill>
                  <a:srgbClr val="002060"/>
                </a:solidFill>
              </a:rPr>
              <a:t>Специальный поглаживающий массаж может помочь устранить застойные явления в мочевыделительной системе. При массаже массируют спину, поясницу, ягодицы, живот, нижние конечности. Ударных приемов следует избегать. Рекомендуется 10-15 сеансов на курс лечения. </a:t>
            </a:r>
            <a:endParaRPr lang="ru-RU" sz="3600" dirty="0" smtClean="0">
              <a:solidFill>
                <a:srgbClr val="002060"/>
              </a:solidFill>
            </a:endParaRPr>
          </a:p>
          <a:p>
            <a:r>
              <a:rPr lang="ru-RU" sz="3600" dirty="0" smtClean="0">
                <a:solidFill>
                  <a:srgbClr val="002060"/>
                </a:solidFill>
              </a:rPr>
              <a:t>Длительность </a:t>
            </a:r>
            <a:r>
              <a:rPr lang="ru-RU" sz="3600" dirty="0">
                <a:solidFill>
                  <a:srgbClr val="002060"/>
                </a:solidFill>
              </a:rPr>
              <a:t>массажа – 10 минут.</a:t>
            </a:r>
          </a:p>
        </p:txBody>
      </p:sp>
    </p:spTree>
    <p:extLst>
      <p:ext uri="{BB962C8B-B14F-4D97-AF65-F5344CB8AC3E}">
        <p14:creationId xmlns:p14="http://schemas.microsoft.com/office/powerpoint/2010/main" val="206968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56574"/>
            <a:ext cx="882047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Особенности </a:t>
            </a:r>
            <a:r>
              <a:rPr lang="ru-RU" sz="2800" b="1" dirty="0" smtClean="0">
                <a:solidFill>
                  <a:srgbClr val="002060"/>
                </a:solidFill>
              </a:rPr>
              <a:t>ЛФК</a:t>
            </a:r>
            <a:endParaRPr lang="ru-RU" sz="2800" dirty="0" smtClean="0">
              <a:solidFill>
                <a:srgbClr val="002060"/>
              </a:solidFill>
            </a:endParaRPr>
          </a:p>
          <a:p>
            <a:r>
              <a:rPr lang="ru-RU" sz="2800" dirty="0" smtClean="0">
                <a:solidFill>
                  <a:srgbClr val="002060"/>
                </a:solidFill>
              </a:rPr>
              <a:t>Методика ЛФК строится в зависимости от формы пиелонефрита, состояния почечной функции и двигательного режима. В занятие включаются соответствующие режиму движений общеукрепляющие и специальные (лечебные) упражнения для мышц брюшного пресса, спины, поясницы, ягодичной области и диафрагмы в сочетании дыхательными упражнениями и на расслабление. 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На поликлиническом этапе используют 3 двигательных режима:</a:t>
            </a:r>
            <a:endParaRPr lang="ru-RU" sz="2800" dirty="0">
              <a:solidFill>
                <a:srgbClr val="002060"/>
              </a:solidFill>
            </a:endParaRPr>
          </a:p>
          <a:p>
            <a:pPr marL="457200" indent="-457200">
              <a:buAutoNum type="arabicPeriod"/>
            </a:pPr>
            <a:r>
              <a:rPr lang="ru-RU" sz="2800" dirty="0" smtClean="0">
                <a:solidFill>
                  <a:srgbClr val="002060"/>
                </a:solidFill>
              </a:rPr>
              <a:t>Щадящий </a:t>
            </a:r>
            <a:r>
              <a:rPr lang="ru-RU" sz="2800" dirty="0">
                <a:solidFill>
                  <a:srgbClr val="002060"/>
                </a:solidFill>
              </a:rPr>
              <a:t>режим (первые 2 недели</a:t>
            </a:r>
            <a:r>
              <a:rPr lang="ru-RU" sz="2800" dirty="0" smtClean="0">
                <a:solidFill>
                  <a:srgbClr val="002060"/>
                </a:solidFill>
              </a:rPr>
              <a:t>)</a:t>
            </a:r>
          </a:p>
          <a:p>
            <a:pPr marL="457200" indent="-457200">
              <a:buAutoNum type="arabicPeriod"/>
            </a:pPr>
            <a:r>
              <a:rPr lang="ru-RU" sz="2800" dirty="0" smtClean="0">
                <a:solidFill>
                  <a:srgbClr val="002060"/>
                </a:solidFill>
              </a:rPr>
              <a:t>Щадяще-тренирующий режим</a:t>
            </a:r>
          </a:p>
          <a:p>
            <a:pPr marL="457200" indent="-457200">
              <a:buAutoNum type="arabicPeriod"/>
            </a:pPr>
            <a:r>
              <a:rPr lang="ru-RU" sz="2800" dirty="0" smtClean="0">
                <a:solidFill>
                  <a:srgbClr val="002060"/>
                </a:solidFill>
              </a:rPr>
              <a:t>Тренирующий режим</a:t>
            </a:r>
          </a:p>
        </p:txBody>
      </p:sp>
    </p:spTree>
    <p:extLst>
      <p:ext uri="{BB962C8B-B14F-4D97-AF65-F5344CB8AC3E}">
        <p14:creationId xmlns:p14="http://schemas.microsoft.com/office/powerpoint/2010/main" val="95072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610810"/>
            <a:ext cx="856895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Физиотерапевтическое лечение</a:t>
            </a:r>
          </a:p>
          <a:p>
            <a:r>
              <a:rPr lang="ru-RU" sz="3600" dirty="0">
                <a:solidFill>
                  <a:srgbClr val="002060"/>
                </a:solidFill>
              </a:rPr>
              <a:t>1. УВЧ на область почек в олиготермической дозе на курс 8-10 процедур.</a:t>
            </a:r>
          </a:p>
          <a:p>
            <a:r>
              <a:rPr lang="ru-RU" sz="3600" dirty="0">
                <a:solidFill>
                  <a:srgbClr val="002060"/>
                </a:solidFill>
              </a:rPr>
              <a:t>2. Ультразвук на область почек</a:t>
            </a:r>
          </a:p>
          <a:p>
            <a:r>
              <a:rPr lang="ru-RU" sz="3600" dirty="0">
                <a:solidFill>
                  <a:srgbClr val="002060"/>
                </a:solidFill>
              </a:rPr>
              <a:t>3. Амплипульстерапия </a:t>
            </a:r>
          </a:p>
          <a:p>
            <a:r>
              <a:rPr lang="ru-RU" sz="3600" dirty="0">
                <a:solidFill>
                  <a:srgbClr val="002060"/>
                </a:solidFill>
              </a:rPr>
              <a:t>4. Гальванизация почек</a:t>
            </a:r>
          </a:p>
        </p:txBody>
      </p:sp>
    </p:spTree>
    <p:extLst>
      <p:ext uri="{BB962C8B-B14F-4D97-AF65-F5344CB8AC3E}">
        <p14:creationId xmlns:p14="http://schemas.microsoft.com/office/powerpoint/2010/main" val="386693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849694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Санаторно-курортное лечение. </a:t>
            </a:r>
          </a:p>
          <a:p>
            <a:r>
              <a:rPr lang="ru-RU" sz="2800" dirty="0">
                <a:solidFill>
                  <a:srgbClr val="002060"/>
                </a:solidFill>
              </a:rPr>
              <a:t>Показана: </a:t>
            </a:r>
          </a:p>
          <a:p>
            <a:r>
              <a:rPr lang="ru-RU" sz="2800" b="1" i="1" dirty="0" smtClean="0">
                <a:solidFill>
                  <a:srgbClr val="002060"/>
                </a:solidFill>
              </a:rPr>
              <a:t> - климатотерапия</a:t>
            </a:r>
            <a:endParaRPr lang="ru-RU" sz="2800" b="1" i="1" dirty="0">
              <a:solidFill>
                <a:srgbClr val="002060"/>
              </a:solidFill>
            </a:endParaRPr>
          </a:p>
          <a:p>
            <a:r>
              <a:rPr lang="ru-RU" sz="2800" b="1" i="1" dirty="0" smtClean="0">
                <a:solidFill>
                  <a:srgbClr val="002060"/>
                </a:solidFill>
              </a:rPr>
              <a:t> - бальнеотерапия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>
                <a:solidFill>
                  <a:srgbClr val="002060"/>
                </a:solidFill>
              </a:rPr>
              <a:t>– применение углекислых ванн (улучшают мозговое кровообращение и почечный кровоток), питьё минеральной воды (слабоминерализованной типа «</a:t>
            </a:r>
            <a:r>
              <a:rPr lang="ru-RU" sz="2800" dirty="0" err="1">
                <a:solidFill>
                  <a:srgbClr val="002060"/>
                </a:solidFill>
              </a:rPr>
              <a:t>Нафтуся</a:t>
            </a:r>
            <a:r>
              <a:rPr lang="ru-RU" sz="2800" dirty="0">
                <a:solidFill>
                  <a:srgbClr val="002060"/>
                </a:solidFill>
              </a:rPr>
              <a:t>», «Славянская», «Смирновская»).</a:t>
            </a:r>
          </a:p>
          <a:p>
            <a:r>
              <a:rPr lang="ru-RU" sz="2800" b="1" i="1" dirty="0" smtClean="0">
                <a:solidFill>
                  <a:srgbClr val="002060"/>
                </a:solidFill>
              </a:rPr>
              <a:t> - грязелечение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>
                <a:solidFill>
                  <a:srgbClr val="002060"/>
                </a:solidFill>
              </a:rPr>
              <a:t>– иловые и торфяные грязи в виде аппликаций на поясничную область с температурой 40 градусов по 15 минут. Грязи оказывают провоспалительное действие, улучшают почечный кровоток, повышают диурез. </a:t>
            </a:r>
          </a:p>
        </p:txBody>
      </p:sp>
    </p:spTree>
    <p:extLst>
      <p:ext uri="{BB962C8B-B14F-4D97-AF65-F5344CB8AC3E}">
        <p14:creationId xmlns:p14="http://schemas.microsoft.com/office/powerpoint/2010/main" val="210805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486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23928" y="3253040"/>
            <a:ext cx="50405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Воздушные ванны при хроническом пиелонефрите показаны больным с легким и среднетяжелым течением заболевания на курортах средней полосы при температуре воздуха 22-25ºС с мая по сентябрь и на Южном берегу Крыма в апреле-мае и сентябре-октябре.</a:t>
            </a:r>
          </a:p>
        </p:txBody>
      </p:sp>
    </p:spTree>
    <p:extLst>
      <p:ext uri="{BB962C8B-B14F-4D97-AF65-F5344CB8AC3E}">
        <p14:creationId xmlns:p14="http://schemas.microsoft.com/office/powerpoint/2010/main" val="175800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990595"/>
            <a:ext cx="83529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Лекция №11</a:t>
            </a:r>
          </a:p>
          <a:p>
            <a:pPr algn="ctr"/>
            <a:endParaRPr lang="ru-RU" sz="3200" b="1" dirty="0">
              <a:solidFill>
                <a:srgbClr val="002060"/>
              </a:solidFill>
            </a:endParaRPr>
          </a:p>
          <a:p>
            <a:pPr algn="ctr"/>
            <a:r>
              <a:rPr lang="ru-RU" sz="3600" b="1" dirty="0">
                <a:solidFill>
                  <a:srgbClr val="002060"/>
                </a:solidFill>
              </a:rPr>
              <a:t>Тема: </a:t>
            </a:r>
            <a:endParaRPr lang="ru-RU" sz="36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3600" b="1" i="1" dirty="0" smtClean="0">
                <a:solidFill>
                  <a:srgbClr val="002060"/>
                </a:solidFill>
              </a:rPr>
              <a:t>Сестринская </a:t>
            </a:r>
            <a:r>
              <a:rPr lang="ru-RU" sz="3600" b="1" i="1" dirty="0">
                <a:solidFill>
                  <a:srgbClr val="002060"/>
                </a:solidFill>
              </a:rPr>
              <a:t>деятельность и сестринский процесс в реабилитации</a:t>
            </a:r>
          </a:p>
          <a:p>
            <a:pPr algn="ctr"/>
            <a:r>
              <a:rPr lang="ru-RU" sz="3600" b="1" i="1" dirty="0">
                <a:solidFill>
                  <a:srgbClr val="002060"/>
                </a:solidFill>
              </a:rPr>
              <a:t>пациентов с заболеваниями мочевыделительной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23372718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6"/>
            <a:ext cx="871296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Мочекаменная болезнь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– часто встречающееся хроническое заболевание почек, характеризующееся образованием камней в чашечнолоханочной системе. Камни могут быть одиночными и множественными, размером от 0,1 до 10-15 см и более.</a:t>
            </a:r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276872"/>
            <a:ext cx="4392488" cy="4328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649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86" y="764704"/>
            <a:ext cx="4014543" cy="2151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54960" y="314658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УРАТЫ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036" y="652468"/>
            <a:ext cx="4424087" cy="2494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75656" y="297078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ОКСАЛАТЫ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093" y="3480460"/>
            <a:ext cx="4118271" cy="2517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19872" y="602716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ФОСФАТЫ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42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424936" cy="638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270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2138" y="271963"/>
            <a:ext cx="8732350" cy="6215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Задачи </a:t>
            </a:r>
            <a:r>
              <a:rPr lang="ru-RU" sz="20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ЛФК:</a:t>
            </a:r>
            <a:endParaRPr lang="ru-RU" sz="20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7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улучшение мочевыделительной функции почек и оттока мочи;</a:t>
            </a:r>
            <a:endParaRPr lang="ru-RU" sz="17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7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содействие отхождению камней;</a:t>
            </a:r>
            <a:endParaRPr lang="ru-RU" sz="17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7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общее укрепление организма и улучшение обмена веществ</a:t>
            </a:r>
            <a:r>
              <a:rPr lang="ru-RU" sz="17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700" b="1" i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700" b="1" i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Методика 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ЛФК. </a:t>
            </a:r>
            <a:r>
              <a:rPr lang="ru-RU" sz="17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При мочекаменной болезни физические упражнения вызывают колебания внутрибрюшного давления и объема брюшной полости, стимуляцию </a:t>
            </a:r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перистальтики </a:t>
            </a:r>
            <a:r>
              <a:rPr lang="ru-RU" sz="17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кишечника, сотрясение и растягивание мочеточников и тем самым способствует выведению камней</a:t>
            </a:r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7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Специальные </a:t>
            </a:r>
            <a:r>
              <a:rPr lang="ru-RU" sz="17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упражнения для мышц брюшного пресса, мышц спины и малого таза также снижают тонус гладкой мускулатуры мочеточников по механизму моторно-висцеральных рефлексов и способствуют отхождению камня. К таким упражнениям относятся различные наклоны и повороты туловища, резкие изменения положения тела, бег, прыжки, соскоки со снарядов и др. Эти упражнения чередуются с расслаблением мышц и дыхательными упражнениями с диафрагмальным дыханием.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7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Важной особенностью занятий ЛФК является частая смена исходных положений (стоя, сидя; стоя на четвереньках, на коленях; лежа на животе, на спине, на боку и др.).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7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Продолжительность занятия ЛГ – 30-45 минут. Кроме ЛГ, больным рекомендуются УГГ с выполнением упражнений в разных исходных положениях, а также ходьба, бег с прыжками, соскоками и подскоками, спрыгивание со ступеньки.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700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84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543446"/>
            <a:ext cx="871296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>
                <a:solidFill>
                  <a:srgbClr val="002060"/>
                </a:solidFill>
              </a:rPr>
              <a:t>Массаж</a:t>
            </a:r>
            <a:r>
              <a:rPr lang="ru-RU" sz="3600" b="1" dirty="0">
                <a:solidFill>
                  <a:srgbClr val="002060"/>
                </a:solidFill>
              </a:rPr>
              <a:t> </a:t>
            </a:r>
            <a:r>
              <a:rPr lang="ru-RU" sz="3600" dirty="0">
                <a:solidFill>
                  <a:srgbClr val="002060"/>
                </a:solidFill>
              </a:rPr>
              <a:t>начинают с поясничной области, а затем переходят на область подвздошных костей таза. Для прекращения почечной колики производят сильные растирания в углу между 12-м ребром и позвоночником, а также в области Д3-Д4 позвоночника. Процедуру заканчивают массажем передней стенки живота в области над лонным сочленением.</a:t>
            </a:r>
          </a:p>
        </p:txBody>
      </p:sp>
    </p:spTree>
    <p:extLst>
      <p:ext uri="{BB962C8B-B14F-4D97-AF65-F5344CB8AC3E}">
        <p14:creationId xmlns:p14="http://schemas.microsoft.com/office/powerpoint/2010/main" val="116083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476672"/>
            <a:ext cx="87129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 smtClean="0">
                <a:solidFill>
                  <a:srgbClr val="002060"/>
                </a:solidFill>
              </a:rPr>
              <a:t>Камнеизгоняющая</a:t>
            </a:r>
            <a:r>
              <a:rPr lang="ru-RU" sz="2400" b="1" dirty="0" smtClean="0">
                <a:solidFill>
                  <a:srgbClr val="002060"/>
                </a:solidFill>
              </a:rPr>
              <a:t> методика в физиотерапии. 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</a:rPr>
              <a:t>В начале воздействуют светотепловой терапией на область камня в мочеточнике, а затем проводят электростимуляцию синусоидально-модулированными токами от аппарата «Амплипульс». 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492896"/>
            <a:ext cx="5184576" cy="3987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395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3902"/>
            <a:ext cx="8496944" cy="628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210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496944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Диета при мочекаменной болезни.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Лечебная диета при мочекаменной болезни ставит своей задачей ограничение в рационе пищевых веществ, из которых образуется осадок или камни в мочевых путях</a:t>
            </a:r>
            <a:r>
              <a:rPr lang="ru-RU" sz="2400" dirty="0" smtClean="0">
                <a:solidFill>
                  <a:srgbClr val="002060"/>
                </a:solidFill>
              </a:rPr>
              <a:t>.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Общие рекомендации.  </a:t>
            </a:r>
            <a:r>
              <a:rPr lang="ru-RU" sz="2400" dirty="0">
                <a:solidFill>
                  <a:srgbClr val="002060"/>
                </a:solidFill>
              </a:rPr>
              <a:t>Диету при мочекаменной болезни должен назначать врач. Зная состав камней, он сможет правильно оценить ваше состояние здоровья и подобрать меню, которое будет препятствовать дальнейшему образованию камней.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Неправильное питание может ухудшить ситуацию и привести к появлению новых камней.</a:t>
            </a:r>
          </a:p>
          <a:p>
            <a:r>
              <a:rPr lang="ru-RU" sz="2400" dirty="0">
                <a:solidFill>
                  <a:srgbClr val="002060"/>
                </a:solidFill>
              </a:rPr>
              <a:t>        Для всех разновидностей диет при мочекаменной болезни характерны следующие рекомендации: уменьшение объема пищи, ограничение пищи, богатой камнеобразующими веществами, разнообразие, уменьшение употребления соли, достаточное количество жидкости, исключение острых блюд из меню</a:t>
            </a:r>
            <a:r>
              <a:rPr lang="ru-RU" sz="2400" dirty="0" smtClean="0">
                <a:solidFill>
                  <a:srgbClr val="002060"/>
                </a:solidFill>
              </a:rPr>
              <a:t>.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89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476672"/>
            <a:ext cx="864096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СПИСОК ЛИТЕРАТУРЫ</a:t>
            </a:r>
          </a:p>
          <a:p>
            <a:endParaRPr lang="ru-RU" b="1" dirty="0" smtClean="0"/>
          </a:p>
          <a:p>
            <a:pPr algn="just"/>
            <a:r>
              <a:rPr lang="ru-RU" b="1" dirty="0" smtClean="0"/>
              <a:t>1. Полякова</a:t>
            </a:r>
            <a:r>
              <a:rPr lang="ru-RU" b="1" dirty="0"/>
              <a:t>, Е. Почки / Е. Полякова. - Нижний Новгород: Газетный мир, 2012.</a:t>
            </a:r>
          </a:p>
          <a:p>
            <a:pPr algn="just"/>
            <a:r>
              <a:rPr lang="ru-RU" b="1" dirty="0" smtClean="0"/>
              <a:t>2. Георгиева</a:t>
            </a:r>
            <a:r>
              <a:rPr lang="ru-RU" b="1" dirty="0"/>
              <a:t>, С.А. Физиология / С.А. Георгиева, Н.В. </a:t>
            </a:r>
            <a:r>
              <a:rPr lang="ru-RU" b="1" dirty="0" err="1"/>
              <a:t>Беликина</a:t>
            </a:r>
            <a:r>
              <a:rPr lang="ru-RU" b="1" dirty="0"/>
              <a:t>, Л.И. Прокофьева. - Москва: Альянс, 2009. - 227с.</a:t>
            </a:r>
          </a:p>
          <a:p>
            <a:pPr algn="just"/>
            <a:r>
              <a:rPr lang="ru-RU" b="1" dirty="0" smtClean="0"/>
              <a:t>3. </a:t>
            </a:r>
            <a:r>
              <a:rPr lang="ru-RU" b="1" dirty="0" err="1" smtClean="0"/>
              <a:t>Смолева</a:t>
            </a:r>
            <a:r>
              <a:rPr lang="ru-RU" b="1" dirty="0"/>
              <a:t>, Э.В. Сестринское дело в терапии: учебное пособие /под ред. Б.В. Кабарухина. - 2-е. изд. - Ростов н/Дону: Феникс, 2005. - 281 с.</a:t>
            </a:r>
          </a:p>
          <a:p>
            <a:pPr algn="just"/>
            <a:r>
              <a:rPr lang="ru-RU" b="1" dirty="0" smtClean="0"/>
              <a:t>4. </a:t>
            </a:r>
            <a:r>
              <a:rPr lang="ru-RU" b="1" dirty="0" err="1" smtClean="0"/>
              <a:t>Сединкина</a:t>
            </a:r>
            <a:r>
              <a:rPr lang="ru-RU" b="1" dirty="0"/>
              <a:t>, Р.Г. Сестринская помощь при заболеваниях мочевыводящей системы/Р.Г. </a:t>
            </a:r>
            <a:r>
              <a:rPr lang="ru-RU" b="1" dirty="0" err="1"/>
              <a:t>Сединкина</a:t>
            </a:r>
            <a:r>
              <a:rPr lang="ru-RU" b="1" dirty="0"/>
              <a:t>: учеб. пособие. Москва: ГЭОТАР-Медиа, 2012</a:t>
            </a:r>
            <a:r>
              <a:rPr lang="ru-RU" b="1" dirty="0" smtClean="0"/>
              <a:t>.</a:t>
            </a:r>
          </a:p>
          <a:p>
            <a:pPr algn="just"/>
            <a:r>
              <a:rPr lang="ru-RU" b="1" dirty="0" smtClean="0"/>
              <a:t>5. </a:t>
            </a:r>
            <a:r>
              <a:rPr lang="ru-RU" b="1" dirty="0" err="1" smtClean="0"/>
              <a:t>Смолева</a:t>
            </a:r>
            <a:r>
              <a:rPr lang="ru-RU" b="1" dirty="0"/>
              <a:t>, Э.В. Терапия с курсом первичной медико-санитарной помощи: Е.Л. </a:t>
            </a:r>
            <a:r>
              <a:rPr lang="ru-RU" b="1" dirty="0" err="1"/>
              <a:t>Аподиакос</a:t>
            </a:r>
            <a:r>
              <a:rPr lang="ru-RU" b="1" dirty="0"/>
              <a:t>. 8-е издание изд. доп. Ростов на Дону: Феникс, 2014</a:t>
            </a:r>
            <a:r>
              <a:rPr lang="ru-RU" b="1" dirty="0" smtClean="0"/>
              <a:t>.</a:t>
            </a:r>
            <a:endParaRPr lang="ru-RU" b="1" dirty="0"/>
          </a:p>
          <a:p>
            <a:pPr algn="just"/>
            <a:r>
              <a:rPr lang="ru-RU" b="1" dirty="0" smtClean="0"/>
              <a:t>6. Источник</a:t>
            </a:r>
            <a:r>
              <a:rPr lang="ru-RU" b="1" dirty="0"/>
              <a:t>: https://www.bibliofond.ru/view.aspx?id=662495</a:t>
            </a:r>
          </a:p>
          <a:p>
            <a:pPr algn="just"/>
            <a:r>
              <a:rPr lang="ru-RU" b="1" dirty="0"/>
              <a:t>© </a:t>
            </a:r>
            <a:r>
              <a:rPr lang="ru-RU" b="1" dirty="0" err="1" smtClean="0"/>
              <a:t>Библиофонд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03163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4664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Гломерулонефрит</a:t>
            </a:r>
            <a:r>
              <a:rPr lang="ru-RU" sz="2400" dirty="0"/>
              <a:t> – это иммунно-воспалительное заболевание с преимущественным поражением клубочкового аппарата </a:t>
            </a:r>
            <a:r>
              <a:rPr lang="ru-RU" sz="2400" dirty="0" smtClean="0"/>
              <a:t>почек.</a:t>
            </a:r>
            <a:endParaRPr lang="ru-RU" sz="2400" dirty="0"/>
          </a:p>
        </p:txBody>
      </p:sp>
      <p:pic>
        <p:nvPicPr>
          <p:cNvPr id="4" name="Picture 2" descr="C:\Users\Воскобойникова_НИ\Desktop\АНАСТАСИЯ\Рисунок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232" y="1772816"/>
            <a:ext cx="5838096" cy="469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7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Воскобойникова_НИ\Desktop\АНАСТАСИЯ\Рисунок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504107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Воскобойникова_НИ\Desktop\АНАСТАСИЯ\Рисунок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88810"/>
            <a:ext cx="3837570" cy="383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46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751"/>
            <a:ext cx="8784976" cy="6574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943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55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933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88640"/>
            <a:ext cx="849694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Задачи ЛФК</a:t>
            </a:r>
          </a:p>
          <a:p>
            <a:pPr marL="457200" indent="-457200" algn="just">
              <a:buAutoNum type="arabicPeriod"/>
            </a:pPr>
            <a:r>
              <a:rPr lang="ru-RU" sz="2200" dirty="0" smtClean="0"/>
              <a:t>Повысить защитные силы организма</a:t>
            </a:r>
          </a:p>
          <a:p>
            <a:pPr marL="457200" indent="-457200" algn="just">
              <a:buAutoNum type="arabicPeriod"/>
            </a:pPr>
            <a:r>
              <a:rPr lang="ru-RU" sz="2200" dirty="0" smtClean="0"/>
              <a:t>Адаптировать организм к физической нагрузке</a:t>
            </a:r>
          </a:p>
          <a:p>
            <a:pPr marL="457200" indent="-457200" algn="just">
              <a:buAutoNum type="arabicPeriod"/>
            </a:pPr>
            <a:r>
              <a:rPr lang="ru-RU" sz="2200" dirty="0" smtClean="0"/>
              <a:t>Способствовать снижению артериального давления</a:t>
            </a:r>
          </a:p>
          <a:p>
            <a:pPr marL="457200" indent="-457200" algn="just">
              <a:buAutoNum type="arabicPeriod"/>
            </a:pPr>
            <a:r>
              <a:rPr lang="ru-RU" sz="2200" dirty="0" smtClean="0"/>
              <a:t>Улучшить кровообращение в почечной ткани и мочеотделение</a:t>
            </a:r>
          </a:p>
          <a:p>
            <a:pPr marL="457200" indent="-457200" algn="just">
              <a:buAutoNum type="arabicPeriod"/>
            </a:pPr>
            <a:r>
              <a:rPr lang="ru-RU" sz="2200" dirty="0" smtClean="0"/>
              <a:t>Устранить застойные явления в лёгких</a:t>
            </a:r>
          </a:p>
          <a:p>
            <a:pPr marL="457200" indent="-457200" algn="just">
              <a:buAutoNum type="arabicPeriod"/>
            </a:pPr>
            <a:r>
              <a:rPr lang="ru-RU" sz="2200" dirty="0" smtClean="0"/>
              <a:t>Способствовать нормальной работе кишечника</a:t>
            </a:r>
          </a:p>
          <a:p>
            <a:pPr marL="457200" indent="-457200" algn="just">
              <a:buAutoNum type="arabicPeriod"/>
            </a:pPr>
            <a:r>
              <a:rPr lang="ru-RU" sz="2200" dirty="0" smtClean="0"/>
              <a:t>Создать положительный эмоциональный настрой пациента</a:t>
            </a:r>
          </a:p>
          <a:p>
            <a:endParaRPr lang="ru-RU" sz="800" dirty="0" smtClean="0"/>
          </a:p>
          <a:p>
            <a:pPr algn="ctr"/>
            <a:r>
              <a:rPr lang="ru-RU" sz="2400" b="1" dirty="0" smtClean="0"/>
              <a:t>Рекомендации при проведении лечебной физкультуры</a:t>
            </a:r>
          </a:p>
          <a:p>
            <a:pPr marL="457200" indent="-457200" algn="just">
              <a:buAutoNum type="arabicPeriod"/>
            </a:pPr>
            <a:r>
              <a:rPr lang="ru-RU" sz="2200" dirty="0" smtClean="0"/>
              <a:t>Темп медленный, амплитуда неполная и с переходом на полную</a:t>
            </a:r>
          </a:p>
          <a:p>
            <a:pPr marL="457200" indent="-457200" algn="just">
              <a:buAutoNum type="arabicPeriod"/>
            </a:pPr>
            <a:r>
              <a:rPr lang="ru-RU" sz="2200" dirty="0" smtClean="0"/>
              <a:t>Исходное положение лежа, сидя и коленно-кистевое.</a:t>
            </a:r>
          </a:p>
          <a:p>
            <a:pPr marL="457200" indent="-457200" algn="just">
              <a:buAutoNum type="arabicPeriod"/>
            </a:pPr>
            <a:r>
              <a:rPr lang="ru-RU" sz="2200" dirty="0" smtClean="0"/>
              <a:t>Физическая нагрузка чередуется на разные группы мышц с целью перераспределения крови и производится на все группы мышц, особенно на мышцы спины, брюшного пресса и бедер.</a:t>
            </a:r>
          </a:p>
          <a:p>
            <a:pPr marL="457200" indent="-457200" algn="just">
              <a:buAutoNum type="arabicPeriod"/>
            </a:pPr>
            <a:r>
              <a:rPr lang="ru-RU" sz="2200" dirty="0" smtClean="0"/>
              <a:t>В комплексе упражнений используют дыхательные упражнения и упражнения на расслабление. </a:t>
            </a:r>
          </a:p>
          <a:p>
            <a:pPr marL="457200" indent="-457200" algn="just">
              <a:buAutoNum type="arabicPeriod"/>
            </a:pPr>
            <a:r>
              <a:rPr lang="ru-RU" sz="2200" dirty="0" smtClean="0"/>
              <a:t>Во время выполнения упражнений предупреждать возможное переохлаждение пациента.</a:t>
            </a:r>
          </a:p>
        </p:txBody>
      </p:sp>
    </p:spTree>
    <p:extLst>
      <p:ext uri="{BB962C8B-B14F-4D97-AF65-F5344CB8AC3E}">
        <p14:creationId xmlns:p14="http://schemas.microsoft.com/office/powerpoint/2010/main" val="70286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39"/>
            <a:ext cx="8784976" cy="653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04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1182</Words>
  <Application>Microsoft Office PowerPoint</Application>
  <PresentationFormat>Экран (4:3)</PresentationFormat>
  <Paragraphs>93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Воскобойникова Наталья Ивановна</dc:creator>
  <cp:lastModifiedBy>Воскобойникова Наталья Ивановна</cp:lastModifiedBy>
  <cp:revision>99</cp:revision>
  <dcterms:created xsi:type="dcterms:W3CDTF">2018-11-06T22:03:36Z</dcterms:created>
  <dcterms:modified xsi:type="dcterms:W3CDTF">2020-01-21T02:42:54Z</dcterms:modified>
</cp:coreProperties>
</file>